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1" r:id="rId2"/>
    <p:sldId id="302" r:id="rId3"/>
    <p:sldId id="285" r:id="rId4"/>
    <p:sldId id="288" r:id="rId5"/>
    <p:sldId id="289" r:id="rId6"/>
    <p:sldId id="292" r:id="rId7"/>
    <p:sldId id="291" r:id="rId8"/>
    <p:sldId id="295" r:id="rId9"/>
    <p:sldId id="296" r:id="rId10"/>
    <p:sldId id="303" r:id="rId11"/>
    <p:sldId id="298" r:id="rId12"/>
    <p:sldId id="304" r:id="rId13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5" orient="horz" pos="2160" userDrawn="1">
          <p15:clr>
            <a:srgbClr val="A4A3A4"/>
          </p15:clr>
        </p15:guide>
        <p15:guide id="21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CA451C"/>
    <a:srgbClr val="8713C7"/>
    <a:srgbClr val="5A824A"/>
    <a:srgbClr val="9B3215"/>
    <a:srgbClr val="C06922"/>
    <a:srgbClr val="123C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4023" autoAdjust="0"/>
    <p:restoredTop sz="95337" autoAdjust="0"/>
  </p:normalViewPr>
  <p:slideViewPr>
    <p:cSldViewPr showGuides="1">
      <p:cViewPr varScale="1">
        <p:scale>
          <a:sx n="88" d="100"/>
          <a:sy n="88" d="100"/>
        </p:scale>
        <p:origin x="1838" y="62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691217" y="6503347"/>
            <a:ext cx="1272783" cy="309653"/>
          </a:xfrm>
          <a:prstGeom prst="rect">
            <a:avLst/>
          </a:prstGeom>
        </p:spPr>
      </p:pic>
      <p:grpSp>
        <p:nvGrpSpPr>
          <p:cNvPr id="8" name="그룹 7"/>
          <p:cNvGrpSpPr/>
          <p:nvPr userDrawn="1"/>
        </p:nvGrpSpPr>
        <p:grpSpPr>
          <a:xfrm>
            <a:off x="0" y="520416"/>
            <a:ext cx="9144000" cy="100584"/>
            <a:chOff x="0" y="630936"/>
            <a:chExt cx="12192000" cy="100584"/>
          </a:xfrm>
        </p:grpSpPr>
        <p:sp>
          <p:nvSpPr>
            <p:cNvPr id="9" name="직사각형 8"/>
            <p:cNvSpPr/>
            <p:nvPr/>
          </p:nvSpPr>
          <p:spPr>
            <a:xfrm>
              <a:off x="0" y="630936"/>
              <a:ext cx="8904288" cy="100584"/>
            </a:xfrm>
            <a:prstGeom prst="rect">
              <a:avLst/>
            </a:prstGeom>
            <a:solidFill>
              <a:srgbClr val="006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/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8904288" y="630936"/>
              <a:ext cx="3287712" cy="100584"/>
            </a:xfrm>
            <a:prstGeom prst="rect">
              <a:avLst/>
            </a:prstGeom>
            <a:solidFill>
              <a:srgbClr val="FF31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/>
            </a:p>
          </p:txBody>
        </p:sp>
      </p:grpSp>
    </p:spTree>
    <p:extLst>
      <p:ext uri="{BB962C8B-B14F-4D97-AF65-F5344CB8AC3E}">
        <p14:creationId xmlns:p14="http://schemas.microsoft.com/office/powerpoint/2010/main" val="538359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/>
          <p:cNvCxnSpPr/>
          <p:nvPr userDrawn="1"/>
        </p:nvCxnSpPr>
        <p:spPr>
          <a:xfrm>
            <a:off x="108000" y="549000"/>
            <a:ext cx="889200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61379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3944-4E7F-414A-8A57-9BCE7D5111D4}" type="datetimeFigureOut">
              <a:rPr lang="ko-KR" altLang="en-US" smtClean="0"/>
              <a:t>2018-09-11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6E357-EA31-4996-858F-A92356574D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51835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3944-4E7F-414A-8A57-9BCE7D5111D4}" type="datetimeFigureOut">
              <a:rPr lang="ko-KR" altLang="en-US" smtClean="0"/>
              <a:t>2018-09-11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6E357-EA31-4996-858F-A92356574D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7179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3944-4E7F-414A-8A57-9BCE7D5111D4}" type="datetimeFigureOut">
              <a:rPr lang="ko-KR" altLang="en-US" smtClean="0"/>
              <a:t>2018-09-11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6E357-EA31-4996-858F-A92356574D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3867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3944-4E7F-414A-8A57-9BCE7D5111D4}" type="datetimeFigureOut">
              <a:rPr lang="ko-KR" altLang="en-US" smtClean="0"/>
              <a:t>2018-09-11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6E357-EA31-4996-858F-A92356574D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7421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3944-4E7F-414A-8A57-9BCE7D5111D4}" type="datetimeFigureOut">
              <a:rPr lang="ko-KR" altLang="en-US" smtClean="0"/>
              <a:t>2018-09-11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6E357-EA31-4996-858F-A92356574D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8465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3944-4E7F-414A-8A57-9BCE7D5111D4}" type="datetimeFigureOut">
              <a:rPr lang="ko-KR" altLang="en-US" smtClean="0"/>
              <a:t>2018-09-11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6E357-EA31-4996-858F-A92356574D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208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3944-4E7F-414A-8A57-9BCE7D5111D4}" type="datetimeFigureOut">
              <a:rPr lang="ko-KR" altLang="en-US" smtClean="0"/>
              <a:t>2018-09-11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6E357-EA31-4996-858F-A92356574D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9112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3944-4E7F-414A-8A57-9BCE7D5111D4}" type="datetimeFigureOut">
              <a:rPr lang="ko-KR" altLang="en-US" smtClean="0"/>
              <a:t>2018-09-11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6E357-EA31-4996-858F-A92356574D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1589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3944-4E7F-414A-8A57-9BCE7D5111D4}" type="datetimeFigureOut">
              <a:rPr lang="ko-KR" altLang="en-US" smtClean="0"/>
              <a:t>2018-09-11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6E357-EA31-4996-858F-A92356574D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09762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" name="Objekt 43" hidden="1"/>
          <p:cNvGraphicFramePr>
            <a:graphicFrameLocks/>
          </p:cNvGraphicFramePr>
          <p:nvPr>
            <p:custDataLst>
              <p:tags r:id="rId2"/>
            </p:custDataLst>
          </p:nvPr>
        </p:nvGraphicFramePr>
        <p:xfrm>
          <a:off x="0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0" name="think-cell Slide" r:id="rId4" imgW="0" imgH="0" progId="">
                  <p:embed/>
                </p:oleObj>
              </mc:Choice>
              <mc:Fallback>
                <p:oleObj name="think-cell Slide" r:id="rId4" imgW="0" imgH="0" progId="">
                  <p:embed/>
                  <p:pic>
                    <p:nvPicPr>
                      <p:cNvPr id="44" name="Objekt 43" hidden="1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58750" cy="15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0630368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1A3944-4E7F-414A-8A57-9BCE7D5111D4}" type="datetimeFigureOut">
              <a:rPr lang="ko-KR" altLang="en-US" smtClean="0"/>
              <a:t>2018-09-11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96E357-EA31-4996-858F-A92356574D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7892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startupschool@ccei.kr" TargetMode="Externa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/>
          <p:cNvCxnSpPr/>
          <p:nvPr/>
        </p:nvCxnSpPr>
        <p:spPr>
          <a:xfrm>
            <a:off x="180000" y="622774"/>
            <a:ext cx="8640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80000" y="179668"/>
            <a:ext cx="37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latin typeface="+mn-ea"/>
              </a:rPr>
              <a:t>참가신청서 </a:t>
            </a:r>
            <a:r>
              <a:rPr lang="ko-KR" altLang="en-US" b="1" dirty="0" err="1" smtClean="0">
                <a:latin typeface="+mn-ea"/>
              </a:rPr>
              <a:t>작성가이드</a:t>
            </a:r>
            <a:endParaRPr lang="ko-KR" altLang="en-US" b="1" dirty="0">
              <a:latin typeface="+mn-ea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2313889"/>
              </p:ext>
            </p:extLst>
          </p:nvPr>
        </p:nvGraphicFramePr>
        <p:xfrm>
          <a:off x="359798" y="2858057"/>
          <a:ext cx="8244202" cy="38391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8202">
                  <a:extLst>
                    <a:ext uri="{9D8B030D-6E8A-4147-A177-3AD203B41FA5}">
                      <a16:colId xmlns:a16="http://schemas.microsoft.com/office/drawing/2014/main" val="661310471"/>
                    </a:ext>
                  </a:extLst>
                </a:gridCol>
                <a:gridCol w="4968000">
                  <a:extLst>
                    <a:ext uri="{9D8B030D-6E8A-4147-A177-3AD203B41FA5}">
                      <a16:colId xmlns:a16="http://schemas.microsoft.com/office/drawing/2014/main" val="3180462070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94230828"/>
                    </a:ext>
                  </a:extLst>
                </a:gridCol>
              </a:tblGrid>
              <a:tr h="247643">
                <a:tc>
                  <a:txBody>
                    <a:bodyPr/>
                    <a:lstStyle/>
                    <a:p>
                      <a:pPr algn="ctr" latinLnBrk="0">
                        <a:lnSpc>
                          <a:spcPct val="120000"/>
                        </a:lnSpc>
                      </a:pPr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항목</a:t>
                      </a:r>
                      <a:endParaRPr lang="ko-KR" altLang="en-US" sz="12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20000"/>
                        </a:lnSpc>
                      </a:pPr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작성 지침</a:t>
                      </a:r>
                      <a:endParaRPr lang="ko-KR" altLang="en-US" sz="12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20000"/>
                        </a:lnSpc>
                      </a:pPr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페이지</a:t>
                      </a:r>
                      <a:endParaRPr lang="ko-KR" altLang="en-US" sz="12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3163382"/>
                  </a:ext>
                </a:extLst>
              </a:tr>
              <a:tr h="510616">
                <a:tc>
                  <a:txBody>
                    <a:bodyPr/>
                    <a:lstStyle/>
                    <a:p>
                      <a:pPr marL="0" indent="0" algn="l" latinLnBrk="0">
                        <a:lnSpc>
                          <a:spcPct val="120000"/>
                        </a:lnSpc>
                        <a:buNone/>
                      </a:pPr>
                      <a:r>
                        <a:rPr lang="en-US" altLang="ko-KR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1. </a:t>
                      </a:r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문제인식</a:t>
                      </a:r>
                      <a:r>
                        <a:rPr lang="en-US" altLang="ko-KR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(Problem)</a:t>
                      </a:r>
                      <a:endParaRPr lang="ko-KR" altLang="en-US" sz="105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어떤 문제점을 발견하여 사업을 시작하게 되었는지 작성 바랍니다</a:t>
                      </a:r>
                      <a:r>
                        <a:rPr lang="en-US" altLang="ko-KR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문제점을 </a:t>
                      </a:r>
                      <a:r>
                        <a:rPr lang="ko-KR" altLang="en-US" sz="105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인식하게된</a:t>
                      </a:r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계기</a:t>
                      </a:r>
                      <a:r>
                        <a:rPr lang="en-US" altLang="ko-KR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5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사회적이슈</a:t>
                      </a:r>
                      <a:r>
                        <a:rPr lang="en-US" altLang="ko-KR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5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트랜드</a:t>
                      </a:r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등을 포함하여 작성 바랍니다</a:t>
                      </a:r>
                      <a:r>
                        <a:rPr lang="en-US" altLang="ko-KR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8">
                  <a:txBody>
                    <a:bodyPr/>
                    <a:lstStyle/>
                    <a:p>
                      <a:pPr marL="0" indent="0" algn="ctr" latinLnBrk="0">
                        <a:lnSpc>
                          <a:spcPct val="12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항목당 각 </a:t>
                      </a:r>
                      <a:r>
                        <a:rPr lang="en-US" altLang="ko-KR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페이지 씩만 작성 가능</a:t>
                      </a:r>
                      <a:r>
                        <a:rPr lang="en-US" altLang="ko-KR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indent="0" algn="ctr" latinLnBrk="0">
                        <a:lnSpc>
                          <a:spcPct val="12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05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(</a:t>
                      </a:r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즉</a:t>
                      </a:r>
                      <a:r>
                        <a:rPr lang="en-US" altLang="ko-KR" sz="105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 </a:t>
                      </a:r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총 </a:t>
                      </a:r>
                      <a:r>
                        <a:rPr lang="en-US" altLang="ko-KR" sz="105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8</a:t>
                      </a:r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페이지가 </a:t>
                      </a:r>
                      <a:r>
                        <a:rPr lang="ko-KR" altLang="en-US" sz="1050" b="1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발표자료임</a:t>
                      </a:r>
                      <a:r>
                        <a:rPr lang="en-US" altLang="ko-KR" sz="105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05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842568"/>
                  </a:ext>
                </a:extLst>
              </a:tr>
              <a:tr h="422450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  </a:t>
                      </a:r>
                      <a:r>
                        <a:rPr lang="ko-KR" altLang="en-US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문제해결</a:t>
                      </a:r>
                      <a:r>
                        <a:rPr lang="en-US" altLang="ko-KR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(Solution)</a:t>
                      </a:r>
                      <a:endParaRPr lang="ko-KR" altLang="en-US" sz="105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0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문제를 해결하기 위하여 상품 또는 서비스</a:t>
                      </a:r>
                      <a:r>
                        <a:rPr lang="en-US" altLang="ko-KR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솔루션을 어떻게 만들었는지 작성 바랍니다</a:t>
                      </a:r>
                      <a:r>
                        <a:rPr lang="en-US" altLang="ko-KR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171450" indent="-171450" latinLnBrk="0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endParaRPr lang="en-US" altLang="ko-KR" sz="12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2104372"/>
                  </a:ext>
                </a:extLst>
              </a:tr>
              <a:tr h="422450">
                <a:tc>
                  <a:txBody>
                    <a:bodyPr/>
                    <a:lstStyle/>
                    <a:p>
                      <a:pPr algn="l" latinLnBrk="0">
                        <a:lnSpc>
                          <a:spcPct val="120000"/>
                        </a:lnSpc>
                      </a:pPr>
                      <a:r>
                        <a:rPr lang="en-US" altLang="ko-KR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  </a:t>
                      </a:r>
                      <a:r>
                        <a:rPr lang="ko-KR" altLang="en-US" sz="105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혁신성</a:t>
                      </a:r>
                      <a:r>
                        <a:rPr lang="en-US" altLang="ko-KR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차별성</a:t>
                      </a:r>
                      <a:endParaRPr lang="en-US" altLang="ko-KR" sz="105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latinLnBrk="0">
                        <a:lnSpc>
                          <a:spcPct val="120000"/>
                        </a:lnSpc>
                      </a:pPr>
                      <a:r>
                        <a:rPr lang="en-US" altLang="ko-KR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(Product Leadership)</a:t>
                      </a:r>
                      <a:endParaRPr lang="ko-KR" altLang="en-US" sz="105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0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보유하고 있는 핵심 </a:t>
                      </a:r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기술</a:t>
                      </a:r>
                      <a:r>
                        <a:rPr lang="en-US" altLang="ko-KR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가치</a:t>
                      </a:r>
                      <a:r>
                        <a:rPr lang="en-US" altLang="ko-KR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서비스에 대하여 작성 바랍니다</a:t>
                      </a:r>
                      <a:r>
                        <a:rPr lang="en-US" altLang="ko-KR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171450" indent="-171450" latinLnBrk="0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경쟁사 대비 자사의 제품 또는 서비스의 강점</a:t>
                      </a:r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을 포함하여 작성 바랍니다</a:t>
                      </a:r>
                      <a:r>
                        <a:rPr lang="en-US" altLang="ko-KR" sz="105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105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171450" indent="-171450" latinLnBrk="0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8477074"/>
                  </a:ext>
                </a:extLst>
              </a:tr>
              <a:tr h="422450">
                <a:tc>
                  <a:txBody>
                    <a:bodyPr/>
                    <a:lstStyle/>
                    <a:p>
                      <a:pPr algn="l" latinLnBrk="0">
                        <a:lnSpc>
                          <a:spcPct val="120000"/>
                        </a:lnSpc>
                      </a:pPr>
                      <a:r>
                        <a:rPr lang="en-US" altLang="ko-KR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  </a:t>
                      </a:r>
                      <a:r>
                        <a:rPr lang="ko-KR" altLang="en-US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시장성</a:t>
                      </a:r>
                      <a:r>
                        <a:rPr lang="en-US" altLang="ko-KR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(Market Size)</a:t>
                      </a:r>
                      <a:endParaRPr lang="ko-KR" altLang="en-US" sz="105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진입 하고자</a:t>
                      </a:r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하는 목표 시장의 규모와 시장성에 대하여 작성 바랍니다</a:t>
                      </a:r>
                      <a:endParaRPr lang="en-US" altLang="ko-KR" sz="1050" b="1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자사의 솔루션을 사용하는 목표 고객에 대한 내용을 포함하여 작성</a:t>
                      </a:r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바랍니다</a:t>
                      </a:r>
                      <a:r>
                        <a:rPr lang="en-US" altLang="ko-KR" sz="105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105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ko-KR" altLang="en-US" sz="12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4520082"/>
                  </a:ext>
                </a:extLst>
              </a:tr>
              <a:tr h="422450">
                <a:tc>
                  <a:txBody>
                    <a:bodyPr/>
                    <a:lstStyle/>
                    <a:p>
                      <a:pPr algn="l" latinLnBrk="0">
                        <a:lnSpc>
                          <a:spcPct val="120000"/>
                        </a:lnSpc>
                      </a:pPr>
                      <a:r>
                        <a:rPr lang="en-US" altLang="ko-KR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  </a:t>
                      </a:r>
                      <a:r>
                        <a:rPr lang="ko-KR" altLang="en-US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사업모델</a:t>
                      </a:r>
                      <a:r>
                        <a:rPr lang="en-US" altLang="ko-KR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(Business Model)</a:t>
                      </a:r>
                      <a:endParaRPr lang="ko-KR" altLang="en-US" sz="105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어떤 방식을 통해 매출을 계획하고 있는지 작성 바랍니다</a:t>
                      </a:r>
                      <a:r>
                        <a:rPr lang="en-US" altLang="ko-KR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사업의 예상 수익성에 대해 포함하여 작성 바랍니다</a:t>
                      </a:r>
                      <a:r>
                        <a:rPr lang="en-US" altLang="ko-KR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105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indent="0" latinLnBrk="0">
                        <a:lnSpc>
                          <a:spcPct val="120000"/>
                        </a:lnSpc>
                        <a:buFont typeface="Arial" panose="020B0604020202020204" pitchFamily="34" charset="0"/>
                        <a:buNone/>
                      </a:pP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3239523"/>
                  </a:ext>
                </a:extLst>
              </a:tr>
              <a:tr h="356724">
                <a:tc>
                  <a:txBody>
                    <a:bodyPr/>
                    <a:lstStyle/>
                    <a:p>
                      <a:pPr algn="l" latinLnBrk="0">
                        <a:lnSpc>
                          <a:spcPct val="120000"/>
                        </a:lnSpc>
                      </a:pPr>
                      <a:r>
                        <a:rPr lang="en-US" altLang="ko-KR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  </a:t>
                      </a:r>
                      <a:r>
                        <a:rPr lang="ko-KR" altLang="en-US" sz="105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향후전략</a:t>
                      </a:r>
                      <a:r>
                        <a:rPr lang="ko-KR" altLang="en-US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(Future Strategy)</a:t>
                      </a:r>
                      <a:endParaRPr lang="ko-KR" altLang="en-US" sz="105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종합적으로 향후 </a:t>
                      </a:r>
                      <a:r>
                        <a:rPr lang="en-US" altLang="ko-KR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년 내 어떤 목표와 계획을 가지고 계신지 작성 바랍니다</a:t>
                      </a:r>
                      <a:r>
                        <a:rPr lang="en-US" altLang="ko-KR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105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indent="0" latinLnBrk="0">
                        <a:lnSpc>
                          <a:spcPct val="120000"/>
                        </a:lnSpc>
                        <a:buFont typeface="Arial" panose="020B0604020202020204" pitchFamily="34" charset="0"/>
                        <a:buNone/>
                      </a:pP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7748463"/>
                  </a:ext>
                </a:extLst>
              </a:tr>
              <a:tr h="2476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  </a:t>
                      </a:r>
                      <a:r>
                        <a:rPr lang="ko-KR" altLang="en-US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제작비 사용계획</a:t>
                      </a:r>
                      <a:r>
                        <a:rPr lang="en-US" altLang="ko-KR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(Proto-type plan)</a:t>
                      </a:r>
                      <a:endParaRPr lang="ko-KR" altLang="en-US" sz="105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0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30</a:t>
                      </a:r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만원 </a:t>
                      </a:r>
                      <a:r>
                        <a:rPr lang="ko-KR" altLang="en-US" sz="105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프로토타입</a:t>
                      </a:r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제작비의 사용계획안을 작성 바랍니다</a:t>
                      </a:r>
                      <a:r>
                        <a:rPr lang="en-US" altLang="ko-KR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.(*</a:t>
                      </a:r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향후 변경가능</a:t>
                      </a:r>
                      <a:r>
                        <a:rPr lang="en-US" altLang="ko-KR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05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indent="0" latinLnBrk="0">
                        <a:lnSpc>
                          <a:spcPct val="120000"/>
                        </a:lnSpc>
                        <a:buFont typeface="Arial" panose="020B0604020202020204" pitchFamily="34" charset="0"/>
                        <a:buNone/>
                      </a:pP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1420137"/>
                  </a:ext>
                </a:extLst>
              </a:tr>
              <a:tr h="422450">
                <a:tc>
                  <a:txBody>
                    <a:bodyPr/>
                    <a:lstStyle/>
                    <a:p>
                      <a:pPr algn="l" latinLnBrk="0">
                        <a:lnSpc>
                          <a:spcPct val="120000"/>
                        </a:lnSpc>
                      </a:pPr>
                      <a:r>
                        <a:rPr lang="en-US" altLang="ko-KR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8.  </a:t>
                      </a:r>
                      <a:r>
                        <a:rPr lang="ko-KR" altLang="en-US" sz="105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스타트업</a:t>
                      </a:r>
                      <a:r>
                        <a:rPr lang="ko-KR" altLang="en-US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스쿨 </a:t>
                      </a:r>
                      <a:r>
                        <a:rPr lang="en-US" altLang="ko-KR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ko-KR" altLang="en-US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기 지원동기 </a:t>
                      </a:r>
                      <a:endParaRPr lang="en-US" altLang="ko-KR" sz="105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latinLnBrk="0">
                        <a:lnSpc>
                          <a:spcPct val="120000"/>
                        </a:lnSpc>
                      </a:pPr>
                      <a:r>
                        <a:rPr lang="en-US" altLang="ko-KR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(Why Startup School?!)</a:t>
                      </a:r>
                      <a:endParaRPr lang="ko-KR" altLang="en-US" sz="105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본</a:t>
                      </a:r>
                      <a:r>
                        <a:rPr lang="en-US" altLang="ko-KR" sz="105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프로그램을 지원하는 동기 및 기대하는 바를 자유롭게 작성 바랍니다</a:t>
                      </a:r>
                      <a:r>
                        <a:rPr lang="en-US" altLang="ko-KR" sz="105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105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 latinLnBrk="0">
                        <a:lnSpc>
                          <a:spcPct val="120000"/>
                        </a:lnSpc>
                        <a:buFont typeface="Arial" panose="020B0604020202020204" pitchFamily="34" charset="0"/>
                        <a:buNone/>
                      </a:pPr>
                      <a:endParaRPr lang="ko-KR" altLang="en-US" sz="105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indent="0" latinLnBrk="0">
                        <a:lnSpc>
                          <a:spcPct val="120000"/>
                        </a:lnSpc>
                        <a:buFont typeface="Arial" panose="020B0604020202020204" pitchFamily="34" charset="0"/>
                        <a:buNone/>
                      </a:pP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8332388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179172" y="752957"/>
            <a:ext cx="84248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dirty="0" smtClean="0">
                <a:latin typeface="+mn-ea"/>
              </a:rPr>
              <a:t>참가신청서 작성가이드를 참고하시어 각 페이지를</a:t>
            </a:r>
            <a:r>
              <a:rPr lang="en-US" altLang="ko-KR" sz="1200" dirty="0" smtClean="0">
                <a:latin typeface="+mn-ea"/>
              </a:rPr>
              <a:t> </a:t>
            </a:r>
            <a:r>
              <a:rPr lang="ko-KR" altLang="en-US" sz="1200" dirty="0" smtClean="0">
                <a:latin typeface="+mn-ea"/>
              </a:rPr>
              <a:t>자유롭게 작성하시면 됩니다</a:t>
            </a:r>
            <a:r>
              <a:rPr lang="en-US" altLang="ko-KR" sz="1200" dirty="0" smtClean="0">
                <a:latin typeface="+mn-ea"/>
              </a:rPr>
              <a:t>.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dirty="0" smtClean="0">
                <a:latin typeface="+mn-ea"/>
              </a:rPr>
              <a:t>본 신청서는 대면 </a:t>
            </a:r>
            <a:r>
              <a:rPr lang="ko-KR" altLang="en-US" sz="1200" dirty="0" err="1" smtClean="0">
                <a:latin typeface="+mn-ea"/>
              </a:rPr>
              <a:t>평가시</a:t>
            </a:r>
            <a:r>
              <a:rPr lang="ko-KR" altLang="en-US" sz="1200" dirty="0" smtClean="0">
                <a:latin typeface="+mn-ea"/>
              </a:rPr>
              <a:t> 사용하게 될 자료이며</a:t>
            </a:r>
            <a:r>
              <a:rPr lang="en-US" altLang="ko-KR" sz="1200" dirty="0" smtClean="0">
                <a:latin typeface="+mn-ea"/>
              </a:rPr>
              <a:t>, 5</a:t>
            </a:r>
            <a:r>
              <a:rPr lang="ko-KR" altLang="en-US" sz="1200" dirty="0" smtClean="0">
                <a:latin typeface="+mn-ea"/>
              </a:rPr>
              <a:t>분의 발표시간이 주어집니다</a:t>
            </a:r>
            <a:r>
              <a:rPr lang="en-US" altLang="ko-KR" sz="1200" dirty="0" smtClean="0">
                <a:latin typeface="+mn-ea"/>
              </a:rPr>
              <a:t>.(5</a:t>
            </a:r>
            <a:r>
              <a:rPr lang="ko-KR" altLang="en-US" sz="1200" dirty="0" smtClean="0">
                <a:latin typeface="+mn-ea"/>
              </a:rPr>
              <a:t>분 발표</a:t>
            </a:r>
            <a:r>
              <a:rPr lang="en-US" altLang="ko-KR" sz="1200" dirty="0" smtClean="0">
                <a:latin typeface="+mn-ea"/>
              </a:rPr>
              <a:t>/5</a:t>
            </a:r>
            <a:r>
              <a:rPr lang="ko-KR" altLang="en-US" sz="1200" dirty="0" smtClean="0">
                <a:latin typeface="+mn-ea"/>
              </a:rPr>
              <a:t>분 질의응답</a:t>
            </a:r>
            <a:r>
              <a:rPr lang="en-US" altLang="ko-KR" sz="1200" dirty="0" smtClean="0">
                <a:latin typeface="+mn-ea"/>
              </a:rPr>
              <a:t>)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dirty="0" smtClean="0">
                <a:latin typeface="+mn-ea"/>
              </a:rPr>
              <a:t>작성가이드의 </a:t>
            </a:r>
            <a:r>
              <a:rPr lang="en-US" altLang="ko-KR" sz="1200" b="1" dirty="0">
                <a:latin typeface="+mn-ea"/>
              </a:rPr>
              <a:t>8</a:t>
            </a:r>
            <a:r>
              <a:rPr lang="ko-KR" altLang="en-US" sz="1200" b="1" dirty="0" smtClean="0">
                <a:latin typeface="+mn-ea"/>
              </a:rPr>
              <a:t>가지 </a:t>
            </a:r>
            <a:r>
              <a:rPr lang="ko-KR" altLang="en-US" sz="1200" dirty="0" smtClean="0">
                <a:latin typeface="+mn-ea"/>
              </a:rPr>
              <a:t>내용은 꼭 포함되어야 합니다</a:t>
            </a:r>
            <a:r>
              <a:rPr lang="en-US" altLang="ko-KR" sz="1200" dirty="0" smtClean="0">
                <a:latin typeface="+mn-ea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i="1" dirty="0">
                <a:latin typeface="+mn-ea"/>
              </a:rPr>
              <a:t> </a:t>
            </a:r>
            <a:r>
              <a:rPr lang="en-US" altLang="ko-KR" sz="1200" i="1" dirty="0" smtClean="0">
                <a:latin typeface="+mn-ea"/>
              </a:rPr>
              <a:t>   (1.</a:t>
            </a:r>
            <a:r>
              <a:rPr lang="ko-KR" altLang="en-US" sz="1200" i="1" dirty="0" smtClean="0">
                <a:latin typeface="+mn-ea"/>
              </a:rPr>
              <a:t>문제인식</a:t>
            </a:r>
            <a:r>
              <a:rPr lang="en-US" altLang="ko-KR" sz="1200" i="1" dirty="0" smtClean="0">
                <a:latin typeface="+mn-ea"/>
              </a:rPr>
              <a:t>, 2.</a:t>
            </a:r>
            <a:r>
              <a:rPr lang="ko-KR" altLang="en-US" sz="1200" i="1" dirty="0" smtClean="0">
                <a:latin typeface="+mn-ea"/>
              </a:rPr>
              <a:t>문제해결</a:t>
            </a:r>
            <a:r>
              <a:rPr lang="en-US" altLang="ko-KR" sz="1200" i="1" dirty="0" smtClean="0">
                <a:latin typeface="+mn-ea"/>
              </a:rPr>
              <a:t>, 3.</a:t>
            </a:r>
            <a:r>
              <a:rPr lang="ko-KR" altLang="en-US" sz="1200" i="1" dirty="0" err="1" smtClean="0">
                <a:latin typeface="+mn-ea"/>
              </a:rPr>
              <a:t>혁신성</a:t>
            </a:r>
            <a:r>
              <a:rPr lang="en-US" altLang="ko-KR" sz="1200" i="1" dirty="0" smtClean="0">
                <a:latin typeface="+mn-ea"/>
              </a:rPr>
              <a:t>/</a:t>
            </a:r>
            <a:r>
              <a:rPr lang="ko-KR" altLang="en-US" sz="1200" i="1" dirty="0" smtClean="0">
                <a:latin typeface="+mn-ea"/>
              </a:rPr>
              <a:t>차별성</a:t>
            </a:r>
            <a:r>
              <a:rPr lang="en-US" altLang="ko-KR" sz="1200" i="1" dirty="0" smtClean="0">
                <a:latin typeface="+mn-ea"/>
              </a:rPr>
              <a:t>, 4.</a:t>
            </a:r>
            <a:r>
              <a:rPr lang="ko-KR" altLang="en-US" sz="1200" i="1" dirty="0" smtClean="0">
                <a:latin typeface="+mn-ea"/>
              </a:rPr>
              <a:t>시장성</a:t>
            </a:r>
            <a:r>
              <a:rPr lang="en-US" altLang="ko-KR" sz="1200" i="1" dirty="0" smtClean="0">
                <a:latin typeface="+mn-ea"/>
              </a:rPr>
              <a:t>, 5.</a:t>
            </a:r>
            <a:r>
              <a:rPr lang="ko-KR" altLang="en-US" sz="1200" i="1" dirty="0" smtClean="0">
                <a:latin typeface="+mn-ea"/>
              </a:rPr>
              <a:t>사업모델</a:t>
            </a:r>
            <a:r>
              <a:rPr lang="en-US" altLang="ko-KR" sz="1200" i="1" dirty="0" smtClean="0">
                <a:latin typeface="+mn-ea"/>
              </a:rPr>
              <a:t>, 6.</a:t>
            </a:r>
            <a:r>
              <a:rPr lang="ko-KR" altLang="en-US" sz="1200" i="1" dirty="0" err="1" smtClean="0">
                <a:latin typeface="+mn-ea"/>
              </a:rPr>
              <a:t>향후전략</a:t>
            </a:r>
            <a:r>
              <a:rPr lang="en-US" altLang="ko-KR" sz="1200" i="1" dirty="0" smtClean="0">
                <a:latin typeface="+mn-ea"/>
              </a:rPr>
              <a:t>, 7.</a:t>
            </a:r>
            <a:r>
              <a:rPr lang="ko-KR" altLang="en-US" sz="1200" i="1" dirty="0" smtClean="0">
                <a:latin typeface="+mn-ea"/>
              </a:rPr>
              <a:t>비용사용계획</a:t>
            </a:r>
            <a:r>
              <a:rPr lang="en-US" altLang="ko-KR" sz="1200" i="1" dirty="0" smtClean="0">
                <a:latin typeface="+mn-ea"/>
              </a:rPr>
              <a:t>, 8.</a:t>
            </a:r>
            <a:r>
              <a:rPr lang="ko-KR" altLang="en-US" sz="1200" i="1" dirty="0" smtClean="0">
                <a:latin typeface="+mn-ea"/>
              </a:rPr>
              <a:t>지원동기</a:t>
            </a:r>
            <a:r>
              <a:rPr lang="en-US" altLang="ko-KR" sz="1200" i="1" dirty="0" smtClean="0">
                <a:latin typeface="+mn-ea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+mn-ea"/>
              </a:rPr>
              <a:t>4. </a:t>
            </a:r>
            <a:r>
              <a:rPr lang="ko-KR" altLang="en-US" sz="1200" dirty="0" smtClean="0">
                <a:latin typeface="+mn-ea"/>
              </a:rPr>
              <a:t>작성 후에는 </a:t>
            </a:r>
            <a:r>
              <a:rPr lang="en-US" altLang="ko-KR" sz="1200" b="1" dirty="0" smtClean="0">
                <a:solidFill>
                  <a:srgbClr val="0070C0"/>
                </a:solidFill>
                <a:latin typeface="+mn-ea"/>
              </a:rPr>
              <a:t>4</a:t>
            </a:r>
            <a:r>
              <a:rPr lang="ko-KR" altLang="en-US" sz="1200" b="1" dirty="0" smtClean="0">
                <a:solidFill>
                  <a:srgbClr val="0070C0"/>
                </a:solidFill>
                <a:latin typeface="+mn-ea"/>
              </a:rPr>
              <a:t>기 참가 신청서</a:t>
            </a:r>
            <a:r>
              <a:rPr lang="en-US" altLang="ko-KR" sz="1200" b="1" dirty="0" err="1" smtClean="0">
                <a:solidFill>
                  <a:srgbClr val="0070C0"/>
                </a:solidFill>
                <a:latin typeface="+mn-ea"/>
              </a:rPr>
              <a:t>ppt</a:t>
            </a:r>
            <a:r>
              <a:rPr lang="en-US" altLang="ko-KR" sz="1200" b="1" dirty="0" smtClean="0">
                <a:solidFill>
                  <a:srgbClr val="0070C0"/>
                </a:solidFill>
                <a:latin typeface="+mn-ea"/>
              </a:rPr>
              <a:t>, </a:t>
            </a:r>
            <a:r>
              <a:rPr lang="ko-KR" altLang="en-US" sz="1200" b="1" dirty="0" smtClean="0">
                <a:solidFill>
                  <a:srgbClr val="0070C0"/>
                </a:solidFill>
                <a:latin typeface="+mn-ea"/>
              </a:rPr>
              <a:t>정보이용동의서 </a:t>
            </a:r>
            <a:r>
              <a:rPr lang="en-US" altLang="ko-KR" sz="1200" b="1" dirty="0" err="1" smtClean="0">
                <a:solidFill>
                  <a:srgbClr val="0070C0"/>
                </a:solidFill>
                <a:latin typeface="+mn-ea"/>
              </a:rPr>
              <a:t>hwp</a:t>
            </a:r>
            <a:r>
              <a:rPr lang="ko-KR" altLang="en-US" sz="1200" b="1" dirty="0" smtClean="0">
                <a:solidFill>
                  <a:srgbClr val="0070C0"/>
                </a:solidFill>
                <a:latin typeface="+mn-ea"/>
              </a:rPr>
              <a:t>파일</a:t>
            </a:r>
            <a:r>
              <a:rPr lang="en-US" altLang="ko-KR" sz="1200" b="1" dirty="0" smtClean="0">
                <a:solidFill>
                  <a:srgbClr val="0070C0"/>
                </a:solidFill>
                <a:latin typeface="+mn-ea"/>
              </a:rPr>
              <a:t>(</a:t>
            </a:r>
            <a:r>
              <a:rPr lang="ko-KR" altLang="en-US" sz="1200" b="1" dirty="0" smtClean="0">
                <a:solidFill>
                  <a:srgbClr val="0070C0"/>
                </a:solidFill>
                <a:latin typeface="+mn-ea"/>
              </a:rPr>
              <a:t>총</a:t>
            </a:r>
            <a:r>
              <a:rPr lang="en-US" altLang="ko-KR" sz="1200" b="1" dirty="0">
                <a:solidFill>
                  <a:srgbClr val="0070C0"/>
                </a:solidFill>
                <a:latin typeface="+mn-ea"/>
              </a:rPr>
              <a:t>2</a:t>
            </a:r>
            <a:r>
              <a:rPr lang="ko-KR" altLang="en-US" sz="1200" b="1" dirty="0" err="1" smtClean="0">
                <a:solidFill>
                  <a:srgbClr val="0070C0"/>
                </a:solidFill>
                <a:latin typeface="+mn-ea"/>
              </a:rPr>
              <a:t>개파일</a:t>
            </a:r>
            <a:r>
              <a:rPr lang="en-US" altLang="ko-KR" sz="1200" dirty="0" smtClean="0">
                <a:latin typeface="+mn-ea"/>
              </a:rPr>
              <a:t>)</a:t>
            </a:r>
            <a:r>
              <a:rPr lang="ko-KR" altLang="en-US" sz="1200" dirty="0" smtClean="0">
                <a:latin typeface="+mn-ea"/>
              </a:rPr>
              <a:t>을 함께 첨부하여 </a:t>
            </a:r>
            <a:r>
              <a:rPr lang="ko-KR" altLang="en-US" sz="1200" dirty="0" err="1" smtClean="0">
                <a:latin typeface="+mn-ea"/>
              </a:rPr>
              <a:t>발송바랍니다</a:t>
            </a:r>
            <a:r>
              <a:rPr lang="en-US" altLang="ko-KR" sz="1200" dirty="0" smtClean="0">
                <a:latin typeface="+mn-ea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+mn-ea"/>
              </a:rPr>
              <a:t>5. </a:t>
            </a:r>
            <a:r>
              <a:rPr lang="ko-KR" altLang="en-US" sz="1200" dirty="0" smtClean="0">
                <a:latin typeface="+mn-ea"/>
              </a:rPr>
              <a:t>신청서</a:t>
            </a:r>
            <a:r>
              <a:rPr lang="en-US" altLang="ko-KR" sz="1200" dirty="0" err="1" smtClean="0">
                <a:latin typeface="+mn-ea"/>
              </a:rPr>
              <a:t>ppt</a:t>
            </a:r>
            <a:r>
              <a:rPr lang="ko-KR" altLang="en-US" sz="1200" dirty="0" smtClean="0">
                <a:latin typeface="+mn-ea"/>
              </a:rPr>
              <a:t>파일명은 </a:t>
            </a:r>
            <a:r>
              <a:rPr lang="ko-KR" altLang="en-US" sz="1200" b="1" dirty="0" err="1" smtClean="0">
                <a:solidFill>
                  <a:srgbClr val="0070C0"/>
                </a:solidFill>
                <a:latin typeface="+mn-ea"/>
              </a:rPr>
              <a:t>스타트업</a:t>
            </a:r>
            <a:r>
              <a:rPr lang="ko-KR" altLang="en-US" sz="1200" b="1" dirty="0" smtClean="0">
                <a:solidFill>
                  <a:srgbClr val="0070C0"/>
                </a:solidFill>
                <a:latin typeface="+mn-ea"/>
              </a:rPr>
              <a:t> 스쿨</a:t>
            </a:r>
            <a:r>
              <a:rPr lang="en-US" altLang="ko-KR" sz="1200" b="1" dirty="0" smtClean="0">
                <a:solidFill>
                  <a:srgbClr val="0070C0"/>
                </a:solidFill>
                <a:latin typeface="+mn-ea"/>
              </a:rPr>
              <a:t>+4</a:t>
            </a:r>
            <a:r>
              <a:rPr lang="ko-KR" altLang="en-US" sz="1200" b="1" dirty="0" smtClean="0">
                <a:solidFill>
                  <a:srgbClr val="0070C0"/>
                </a:solidFill>
                <a:latin typeface="+mn-ea"/>
              </a:rPr>
              <a:t>기</a:t>
            </a:r>
            <a:r>
              <a:rPr lang="en-US" altLang="ko-KR" sz="1200" b="1" dirty="0" smtClean="0">
                <a:solidFill>
                  <a:srgbClr val="0070C0"/>
                </a:solidFill>
                <a:latin typeface="+mn-ea"/>
              </a:rPr>
              <a:t>+</a:t>
            </a:r>
            <a:r>
              <a:rPr lang="ko-KR" altLang="en-US" sz="1200" b="1" dirty="0" smtClean="0">
                <a:solidFill>
                  <a:srgbClr val="0070C0"/>
                </a:solidFill>
                <a:latin typeface="+mn-ea"/>
              </a:rPr>
              <a:t>회사명</a:t>
            </a:r>
            <a:r>
              <a:rPr lang="en-US" altLang="ko-KR" sz="1200" b="1" dirty="0" smtClean="0">
                <a:solidFill>
                  <a:srgbClr val="0070C0"/>
                </a:solidFill>
                <a:latin typeface="+mn-ea"/>
              </a:rPr>
              <a:t>OOO+</a:t>
            </a:r>
            <a:r>
              <a:rPr lang="ko-KR" altLang="en-US" sz="1200" b="1" dirty="0" err="1" smtClean="0">
                <a:solidFill>
                  <a:srgbClr val="0070C0"/>
                </a:solidFill>
                <a:latin typeface="+mn-ea"/>
              </a:rPr>
              <a:t>신청자명</a:t>
            </a:r>
            <a:r>
              <a:rPr lang="en-US" altLang="ko-KR" sz="1200" b="1" dirty="0" smtClean="0">
                <a:solidFill>
                  <a:srgbClr val="0070C0"/>
                </a:solidFill>
                <a:latin typeface="+mn-ea"/>
              </a:rPr>
              <a:t>OOO</a:t>
            </a:r>
            <a:r>
              <a:rPr lang="ko-KR" altLang="en-US" sz="1200" dirty="0" smtClean="0">
                <a:latin typeface="+mn-ea"/>
              </a:rPr>
              <a:t>으로 작성하여 발송하시기 바랍니다</a:t>
            </a:r>
            <a:r>
              <a:rPr lang="en-US" altLang="ko-KR" sz="1200" dirty="0" smtClean="0">
                <a:latin typeface="+mn-ea"/>
              </a:rPr>
              <a:t>.</a:t>
            </a:r>
            <a:endParaRPr lang="en-US" altLang="ko-KR" sz="12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+mn-ea"/>
              </a:rPr>
              <a:t>6. </a:t>
            </a:r>
            <a:r>
              <a:rPr lang="ko-KR" altLang="en-US" sz="1200" dirty="0" smtClean="0">
                <a:latin typeface="+mn-ea"/>
              </a:rPr>
              <a:t>작성 문의 및 신청서 접수는 </a:t>
            </a:r>
            <a:r>
              <a:rPr lang="en-US" altLang="ko-KR" sz="1200" dirty="0" smtClean="0">
                <a:latin typeface="+mn-ea"/>
                <a:hlinkClick r:id="rId2"/>
              </a:rPr>
              <a:t>startupschool@ccei.kr</a:t>
            </a:r>
            <a:r>
              <a:rPr lang="ko-KR" altLang="en-US" sz="1200" dirty="0">
                <a:latin typeface="+mn-ea"/>
              </a:rPr>
              <a:t> </a:t>
            </a:r>
            <a:r>
              <a:rPr lang="ko-KR" altLang="en-US" sz="1200" dirty="0" smtClean="0">
                <a:latin typeface="+mn-ea"/>
              </a:rPr>
              <a:t>로 보내주시기 바랍니다</a:t>
            </a:r>
            <a:r>
              <a:rPr lang="en-US" altLang="ko-KR" sz="1200" dirty="0" smtClean="0">
                <a:latin typeface="+mn-ea"/>
              </a:rPr>
              <a:t>.</a:t>
            </a:r>
            <a:endParaRPr lang="ko-KR" altLang="en-US" sz="12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53380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2"/>
          <p:cNvSpPr txBox="1">
            <a:spLocks/>
          </p:cNvSpPr>
          <p:nvPr/>
        </p:nvSpPr>
        <p:spPr>
          <a:xfrm>
            <a:off x="192280" y="1593511"/>
            <a:ext cx="8622280" cy="1912833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lang="de-DE" sz="2400" b="1" kern="1200" baseline="0" dirty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endParaRPr lang="ko-KR" altLang="en-US" dirty="0">
              <a:latin typeface="+mj-ea"/>
              <a:ea typeface="+mj-ea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/>
          </p:nvPr>
        </p:nvGraphicFramePr>
        <p:xfrm>
          <a:off x="0" y="1593511"/>
          <a:ext cx="9144001" cy="1670050"/>
        </p:xfrm>
        <a:graphic>
          <a:graphicData uri="http://schemas.openxmlformats.org/drawingml/2006/table">
            <a:tbl>
              <a:tblPr/>
              <a:tblGrid>
                <a:gridCol w="4038903">
                  <a:extLst>
                    <a:ext uri="{9D8B030D-6E8A-4147-A177-3AD203B41FA5}">
                      <a16:colId xmlns:a16="http://schemas.microsoft.com/office/drawing/2014/main" val="3516965254"/>
                    </a:ext>
                  </a:extLst>
                </a:gridCol>
                <a:gridCol w="490191">
                  <a:extLst>
                    <a:ext uri="{9D8B030D-6E8A-4147-A177-3AD203B41FA5}">
                      <a16:colId xmlns:a16="http://schemas.microsoft.com/office/drawing/2014/main" val="1217789108"/>
                    </a:ext>
                  </a:extLst>
                </a:gridCol>
                <a:gridCol w="576004">
                  <a:extLst>
                    <a:ext uri="{9D8B030D-6E8A-4147-A177-3AD203B41FA5}">
                      <a16:colId xmlns:a16="http://schemas.microsoft.com/office/drawing/2014/main" val="929835982"/>
                    </a:ext>
                  </a:extLst>
                </a:gridCol>
                <a:gridCol w="4038903">
                  <a:extLst>
                    <a:ext uri="{9D8B030D-6E8A-4147-A177-3AD203B41FA5}">
                      <a16:colId xmlns:a16="http://schemas.microsoft.com/office/drawing/2014/main" val="2982781841"/>
                    </a:ext>
                  </a:extLst>
                </a:gridCol>
              </a:tblGrid>
              <a:tr h="7391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1411269"/>
                  </a:ext>
                </a:extLst>
              </a:tr>
              <a:tr h="1452118">
                <a:tc gridSpan="4">
                  <a:txBody>
                    <a:bodyPr/>
                    <a:lstStyle/>
                    <a:p>
                      <a:pPr algn="l"/>
                      <a:r>
                        <a:rPr lang="ko-KR" altLang="en-US" sz="2400" kern="1200" dirty="0" smtClean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+mn-cs"/>
                        </a:rPr>
                        <a:t>                         </a:t>
                      </a:r>
                      <a:r>
                        <a:rPr lang="en-US" altLang="ko-KR" sz="2400" kern="1200" dirty="0" smtClean="0">
                          <a:solidFill>
                            <a:schemeClr val="bg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+mn-cs"/>
                        </a:rPr>
                        <a:t>Startup School 4</a:t>
                      </a:r>
                      <a:r>
                        <a:rPr lang="ko-KR" altLang="en-US" sz="2400" kern="1200" dirty="0" smtClean="0">
                          <a:solidFill>
                            <a:schemeClr val="bg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+mn-cs"/>
                        </a:rPr>
                        <a:t>기</a:t>
                      </a:r>
                      <a:r>
                        <a:rPr lang="en-US" altLang="ko-KR" sz="2400" kern="1200" dirty="0" smtClean="0">
                          <a:solidFill>
                            <a:schemeClr val="bg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+mn-cs"/>
                        </a:rPr>
                        <a:t> </a:t>
                      </a:r>
                    </a:p>
                    <a:p>
                      <a:pPr algn="l"/>
                      <a:r>
                        <a:rPr lang="ko-KR" altLang="en-US" sz="2400" kern="1200" dirty="0" smtClean="0">
                          <a:solidFill>
                            <a:schemeClr val="bg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+mn-cs"/>
                        </a:rPr>
                        <a:t>                         참여 신청서</a:t>
                      </a:r>
                      <a:endParaRPr lang="en-US" altLang="ko-KR" sz="2000" kern="0" spc="-50" dirty="0" smtClean="0">
                        <a:solidFill>
                          <a:schemeClr val="bg1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-50" dirty="0" smtClean="0">
                          <a:solidFill>
                            <a:schemeClr val="bg1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                                     [</a:t>
                      </a:r>
                      <a:r>
                        <a:rPr lang="ko-KR" altLang="en-US" sz="2000" kern="0" spc="-50" dirty="0" err="1" smtClean="0">
                          <a:solidFill>
                            <a:schemeClr val="bg1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팀명</a:t>
                      </a:r>
                      <a:r>
                        <a:rPr lang="en-US" altLang="ko-KR" sz="2000" kern="0" spc="-50" dirty="0" smtClean="0">
                          <a:solidFill>
                            <a:schemeClr val="bg1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/</a:t>
                      </a:r>
                      <a:r>
                        <a:rPr lang="ko-KR" altLang="en-US" sz="2000" kern="0" spc="-50" dirty="0" smtClean="0">
                          <a:solidFill>
                            <a:schemeClr val="bg1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회사명</a:t>
                      </a:r>
                      <a:r>
                        <a:rPr lang="en-US" altLang="ko-KR" sz="2000" kern="0" spc="-50" dirty="0" smtClean="0">
                          <a:solidFill>
                            <a:schemeClr val="bg1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:  </a:t>
                      </a:r>
                      <a:r>
                        <a:rPr lang="en-US" altLang="ko-KR" sz="2000" kern="0" spc="-50" dirty="0" err="1">
                          <a:solidFill>
                            <a:schemeClr val="bg1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oooo</a:t>
                      </a:r>
                      <a:r>
                        <a:rPr lang="en-US" altLang="ko-KR" sz="2000" kern="0" spc="-50" dirty="0">
                          <a:solidFill>
                            <a:schemeClr val="bg1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]</a:t>
                      </a:r>
                      <a:endParaRPr lang="ko-KR" altLang="en-US" sz="2000" kern="0" spc="-50" dirty="0">
                        <a:solidFill>
                          <a:schemeClr val="bg1"/>
                        </a:solidFill>
                        <a:effectLst/>
                        <a:latin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4092449"/>
                  </a:ext>
                </a:extLst>
              </a:tr>
              <a:tr h="73914"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7544559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6732000" y="5877000"/>
            <a:ext cx="17075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/>
              <a:t>신청자 </a:t>
            </a:r>
            <a:r>
              <a:rPr lang="en-US" altLang="ko-KR" sz="1600" b="1" dirty="0" smtClean="0"/>
              <a:t>: OOO</a:t>
            </a:r>
          </a:p>
          <a:p>
            <a:r>
              <a:rPr lang="ko-KR" altLang="en-US" sz="1600" b="1" dirty="0" smtClean="0"/>
              <a:t>제출일 </a:t>
            </a:r>
            <a:r>
              <a:rPr lang="en-US" altLang="ko-KR" sz="1600" b="1" dirty="0" smtClean="0"/>
              <a:t>: 2018.  .   </a:t>
            </a:r>
            <a:endParaRPr lang="ko-KR" alt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923385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직선 연결선 8"/>
          <p:cNvCxnSpPr/>
          <p:nvPr/>
        </p:nvCxnSpPr>
        <p:spPr>
          <a:xfrm>
            <a:off x="180000" y="622774"/>
            <a:ext cx="8640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80000" y="179668"/>
            <a:ext cx="820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latin typeface="+mn-ea"/>
              </a:rPr>
              <a:t>2018 </a:t>
            </a:r>
            <a:r>
              <a:rPr lang="ko-KR" altLang="en-US" b="1" dirty="0" err="1" smtClean="0">
                <a:latin typeface="+mn-ea"/>
              </a:rPr>
              <a:t>스타트업</a:t>
            </a:r>
            <a:r>
              <a:rPr lang="ko-KR" altLang="en-US" b="1" dirty="0" smtClean="0">
                <a:latin typeface="+mn-ea"/>
              </a:rPr>
              <a:t> 스쿨 </a:t>
            </a:r>
            <a:r>
              <a:rPr lang="en-US" altLang="ko-KR" b="1" dirty="0" smtClean="0">
                <a:latin typeface="+mn-ea"/>
              </a:rPr>
              <a:t>4</a:t>
            </a:r>
            <a:r>
              <a:rPr lang="ko-KR" altLang="en-US" b="1" dirty="0" smtClean="0">
                <a:latin typeface="+mn-ea"/>
              </a:rPr>
              <a:t>기 참여 신청서</a:t>
            </a:r>
            <a:endParaRPr lang="ko-KR" altLang="en-US" b="1" dirty="0">
              <a:latin typeface="+mn-ea"/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0441714"/>
              </p:ext>
            </p:extLst>
          </p:nvPr>
        </p:nvGraphicFramePr>
        <p:xfrm>
          <a:off x="457343" y="909000"/>
          <a:ext cx="8146655" cy="577909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14355">
                  <a:extLst>
                    <a:ext uri="{9D8B030D-6E8A-4147-A177-3AD203B41FA5}">
                      <a16:colId xmlns:a16="http://schemas.microsoft.com/office/drawing/2014/main" val="3981274623"/>
                    </a:ext>
                  </a:extLst>
                </a:gridCol>
                <a:gridCol w="584456">
                  <a:extLst>
                    <a:ext uri="{9D8B030D-6E8A-4147-A177-3AD203B41FA5}">
                      <a16:colId xmlns:a16="http://schemas.microsoft.com/office/drawing/2014/main" val="1840289539"/>
                    </a:ext>
                  </a:extLst>
                </a:gridCol>
                <a:gridCol w="267846">
                  <a:extLst>
                    <a:ext uri="{9D8B030D-6E8A-4147-A177-3AD203B41FA5}">
                      <a16:colId xmlns:a16="http://schemas.microsoft.com/office/drawing/2014/main" val="4215755051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391887581"/>
                    </a:ext>
                  </a:extLst>
                </a:gridCol>
                <a:gridCol w="767711">
                  <a:extLst>
                    <a:ext uri="{9D8B030D-6E8A-4147-A177-3AD203B41FA5}">
                      <a16:colId xmlns:a16="http://schemas.microsoft.com/office/drawing/2014/main" val="1966466278"/>
                    </a:ext>
                  </a:extLst>
                </a:gridCol>
                <a:gridCol w="1211109">
                  <a:extLst>
                    <a:ext uri="{9D8B030D-6E8A-4147-A177-3AD203B41FA5}">
                      <a16:colId xmlns:a16="http://schemas.microsoft.com/office/drawing/2014/main" val="2690053253"/>
                    </a:ext>
                  </a:extLst>
                </a:gridCol>
                <a:gridCol w="253180">
                  <a:extLst>
                    <a:ext uri="{9D8B030D-6E8A-4147-A177-3AD203B41FA5}">
                      <a16:colId xmlns:a16="http://schemas.microsoft.com/office/drawing/2014/main" val="2496275358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val="3727738616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906903499"/>
                    </a:ext>
                  </a:extLst>
                </a:gridCol>
                <a:gridCol w="1223998">
                  <a:extLst>
                    <a:ext uri="{9D8B030D-6E8A-4147-A177-3AD203B41FA5}">
                      <a16:colId xmlns:a16="http://schemas.microsoft.com/office/drawing/2014/main" val="3975827265"/>
                    </a:ext>
                  </a:extLst>
                </a:gridCol>
              </a:tblGrid>
              <a:tr h="312284">
                <a:tc gridSpan="10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1100" b="1" dirty="0" smtClean="0">
                          <a:solidFill>
                            <a:schemeClr val="bg1"/>
                          </a:solidFill>
                        </a:rPr>
                        <a:t>1.</a:t>
                      </a:r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</a:rPr>
                        <a:t>팀</a:t>
                      </a:r>
                      <a:r>
                        <a:rPr lang="en-US" altLang="ko-KR" sz="1100" b="1" baseline="0" dirty="0" smtClean="0">
                          <a:solidFill>
                            <a:schemeClr val="bg1"/>
                          </a:solidFill>
                        </a:rPr>
                        <a:t> / </a:t>
                      </a:r>
                      <a:r>
                        <a:rPr lang="ko-KR" altLang="en-US" sz="1100" b="1" dirty="0" err="1" smtClean="0">
                          <a:solidFill>
                            <a:schemeClr val="bg1"/>
                          </a:solidFill>
                        </a:rPr>
                        <a:t>회사정보</a:t>
                      </a:r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92075" indent="-92075" latinLnBrk="1">
                        <a:buFont typeface="Wingdings" panose="05000000000000000000" pitchFamily="2" charset="2"/>
                        <a:buChar char="§"/>
                      </a:pPr>
                      <a:endParaRPr lang="en-US" altLang="ko-KR" sz="1000" b="1" dirty="0" smtClean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1603689"/>
                  </a:ext>
                </a:extLst>
              </a:tr>
              <a:tr h="313522">
                <a:tc gridSpan="2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/>
                        <a:t>팀</a:t>
                      </a:r>
                      <a:r>
                        <a:rPr lang="en-US" altLang="ko-KR" sz="1000" b="1" baseline="0" dirty="0" smtClean="0"/>
                        <a:t> / </a:t>
                      </a:r>
                      <a:r>
                        <a:rPr lang="ko-KR" altLang="en-US" sz="1000" b="1" dirty="0" smtClean="0"/>
                        <a:t>회사명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 smtClean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err="1" smtClean="0"/>
                        <a:t>신청자명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 smtClean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0000183"/>
                  </a:ext>
                </a:extLst>
              </a:tr>
              <a:tr h="313522">
                <a:tc gridSpan="2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err="1" smtClean="0"/>
                        <a:t>창업시작일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 smtClean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/>
                        <a:t>사업자등록 여부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Y / N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1094510"/>
                  </a:ext>
                </a:extLst>
              </a:tr>
              <a:tr h="313522">
                <a:tc gridSpan="2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/>
                        <a:t>사업장 주소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 smtClean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/>
                        <a:t>연락처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smtClean="0"/>
                        <a:t>사무실</a:t>
                      </a:r>
                      <a:r>
                        <a:rPr lang="en-US" altLang="ko-KR" sz="1000" dirty="0" smtClean="0"/>
                        <a:t>) </a:t>
                      </a:r>
                      <a:r>
                        <a:rPr lang="en-US" altLang="ko-KR" sz="1000" dirty="0" smtClean="0"/>
                        <a:t>                          /  </a:t>
                      </a:r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smtClean="0"/>
                        <a:t>휴대폰</a:t>
                      </a:r>
                      <a:r>
                        <a:rPr lang="en-US" altLang="ko-KR" sz="1000" dirty="0" smtClean="0"/>
                        <a:t>)</a:t>
                      </a:r>
                      <a:endParaRPr lang="ko-KR" altLang="en-US" sz="1000" dirty="0" smtClean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7129183"/>
                  </a:ext>
                </a:extLst>
              </a:tr>
              <a:tr h="313522">
                <a:tc gridSpan="10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1100" b="1" dirty="0" smtClean="0">
                          <a:solidFill>
                            <a:schemeClr val="bg1"/>
                          </a:solidFill>
                        </a:rPr>
                        <a:t>2. </a:t>
                      </a:r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</a:rPr>
                        <a:t> 핵심인력 프로파일</a:t>
                      </a:r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0170360"/>
                  </a:ext>
                </a:extLst>
              </a:tr>
              <a:tr h="31352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/>
                        <a:t>성명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/>
                        <a:t>직책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 smtClean="0"/>
                        <a:t>휴대번호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/>
                        <a:t>이메일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/>
                        <a:t>생년월일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smtClean="0"/>
                        <a:t>성별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/>
                        <a:t>4</a:t>
                      </a:r>
                      <a:r>
                        <a:rPr lang="ko-KR" altLang="en-US" sz="1000" b="1" dirty="0" smtClean="0"/>
                        <a:t>기 참여 </a:t>
                      </a:r>
                      <a:r>
                        <a:rPr lang="ko-KR" altLang="en-US" sz="1000" b="1" dirty="0" err="1" smtClean="0"/>
                        <a:t>희망여부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3721116"/>
                  </a:ext>
                </a:extLst>
              </a:tr>
              <a:tr h="29406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Y </a:t>
                      </a:r>
                      <a:r>
                        <a:rPr lang="en-US" altLang="ko-KR" sz="1000" dirty="0" smtClean="0"/>
                        <a:t>/ N</a:t>
                      </a:r>
                      <a:endParaRPr lang="ko-KR" altLang="en-US" sz="100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9296031"/>
                  </a:ext>
                </a:extLst>
              </a:tr>
              <a:tr h="2020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00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dirty="0" smtClean="0"/>
                        <a:t>Y / N</a:t>
                      </a:r>
                      <a:endParaRPr lang="ko-KR" altLang="en-US" sz="1050" dirty="0" smtClean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8637354"/>
                  </a:ext>
                </a:extLst>
              </a:tr>
              <a:tr h="1221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dirty="0" smtClean="0"/>
                        <a:t>Y / N</a:t>
                      </a:r>
                      <a:endParaRPr lang="ko-KR" altLang="en-US" sz="1050" dirty="0" smtClean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97222184"/>
                  </a:ext>
                </a:extLst>
              </a:tr>
              <a:tr h="313522">
                <a:tc gridSpan="10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1100" b="1" dirty="0" smtClean="0">
                          <a:solidFill>
                            <a:schemeClr val="bg1"/>
                          </a:solidFill>
                        </a:rPr>
                        <a:t>3. </a:t>
                      </a:r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</a:rPr>
                        <a:t>팀 역량</a:t>
                      </a:r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7067492"/>
                  </a:ext>
                </a:extLst>
              </a:tr>
              <a:tr h="1022777">
                <a:tc gridSpan="10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◎ 팀원들의 역량</a:t>
                      </a:r>
                      <a:r>
                        <a:rPr lang="ko-KR" altLang="en-US" sz="10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및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역할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b="0" dirty="0" smtClean="0"/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0" i="1" dirty="0" smtClean="0"/>
                        <a:t>경력 또는 전공 등 역량을 어필할 수 있게 작성 바랍니다</a:t>
                      </a:r>
                      <a:r>
                        <a:rPr lang="en-US" altLang="ko-KR" sz="1000" b="0" i="1" dirty="0" smtClean="0"/>
                        <a:t>. (1</a:t>
                      </a:r>
                      <a:r>
                        <a:rPr lang="ko-KR" altLang="en-US" sz="1000" b="0" i="1" dirty="0" smtClean="0"/>
                        <a:t>인 창업자는 자신의 역량을 어필</a:t>
                      </a:r>
                      <a:r>
                        <a:rPr lang="en-US" altLang="ko-KR" sz="1000" b="0" i="1" dirty="0" smtClean="0"/>
                        <a:t>)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b="0" dirty="0" smtClean="0"/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b="0" dirty="0" smtClean="0"/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b="0" dirty="0" smtClean="0"/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endParaRPr lang="ko-KR" altLang="en-US" sz="1000" b="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3742282"/>
                  </a:ext>
                </a:extLst>
              </a:tr>
              <a:tr h="313522">
                <a:tc gridSpan="10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bg1"/>
                          </a:solidFill>
                        </a:rPr>
                        <a:t>4. </a:t>
                      </a:r>
                      <a:r>
                        <a:rPr lang="ko-KR" altLang="en-US" sz="110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팀 </a:t>
                      </a:r>
                      <a:r>
                        <a:rPr lang="en-US" altLang="ko-KR" sz="110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 </a:t>
                      </a:r>
                      <a:r>
                        <a:rPr lang="ko-KR" altLang="en-US" sz="110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회사 활동 현황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4962536"/>
                  </a:ext>
                </a:extLst>
              </a:tr>
              <a:tr h="840599">
                <a:tc gridSpan="10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◎ 그 동안의 참여했던 프로그램</a:t>
                      </a:r>
                      <a:r>
                        <a:rPr lang="en-US" altLang="ko-KR" sz="10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및 수상 경력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정부지원 내역 포함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b="0" dirty="0" smtClean="0"/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b="0" dirty="0" smtClean="0"/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b="0" dirty="0" smtClean="0"/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b="0" dirty="0" smtClean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0693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4578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/>
          <p:cNvCxnSpPr/>
          <p:nvPr/>
        </p:nvCxnSpPr>
        <p:spPr>
          <a:xfrm>
            <a:off x="180000" y="622774"/>
            <a:ext cx="8640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80000" y="179668"/>
            <a:ext cx="280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latin typeface="+mn-ea"/>
              </a:rPr>
              <a:t>1. </a:t>
            </a:r>
            <a:r>
              <a:rPr lang="ko-KR" altLang="en-US" b="1" dirty="0" smtClean="0">
                <a:latin typeface="+mn-ea"/>
              </a:rPr>
              <a:t>문제인식</a:t>
            </a:r>
            <a:r>
              <a:rPr lang="en-US" altLang="ko-KR" b="1" dirty="0" smtClean="0">
                <a:latin typeface="+mn-ea"/>
              </a:rPr>
              <a:t>(Problems)</a:t>
            </a:r>
            <a:endParaRPr lang="ko-KR" altLang="en-US" b="1" dirty="0"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0000" y="765000"/>
            <a:ext cx="2808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/>
              <a:t>창업아이템의 </a:t>
            </a:r>
            <a:r>
              <a:rPr lang="ko-KR" altLang="en-US" sz="1600" b="1" dirty="0" err="1" smtClean="0"/>
              <a:t>개발동기</a:t>
            </a:r>
            <a:endParaRPr lang="ko-KR" altLang="en-US" sz="1600" b="1" dirty="0"/>
          </a:p>
        </p:txBody>
      </p:sp>
      <p:sp>
        <p:nvSpPr>
          <p:cNvPr id="7" name="TextBox 6"/>
          <p:cNvSpPr txBox="1"/>
          <p:nvPr/>
        </p:nvSpPr>
        <p:spPr>
          <a:xfrm rot="20949782">
            <a:off x="2398308" y="3055929"/>
            <a:ext cx="42033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sz="2400" i="1" dirty="0" smtClean="0">
                <a:solidFill>
                  <a:srgbClr val="0070C0"/>
                </a:solidFill>
              </a:rPr>
              <a:t>What problems are you solving?</a:t>
            </a:r>
            <a:endParaRPr lang="ko-KR" altLang="en-US" sz="2400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3508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/>
          <p:cNvCxnSpPr/>
          <p:nvPr/>
        </p:nvCxnSpPr>
        <p:spPr>
          <a:xfrm>
            <a:off x="180000" y="622774"/>
            <a:ext cx="8640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80000" y="179668"/>
            <a:ext cx="280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latin typeface="+mn-ea"/>
              </a:rPr>
              <a:t>2. </a:t>
            </a:r>
            <a:r>
              <a:rPr lang="ko-KR" altLang="en-US" b="1" dirty="0" smtClean="0">
                <a:latin typeface="+mn-ea"/>
              </a:rPr>
              <a:t>문제해결</a:t>
            </a:r>
            <a:r>
              <a:rPr lang="en-US" altLang="ko-KR" b="1" dirty="0" smtClean="0">
                <a:latin typeface="+mn-ea"/>
              </a:rPr>
              <a:t>(Solution)</a:t>
            </a:r>
            <a:endParaRPr lang="ko-KR" altLang="en-US" b="1" dirty="0"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0000" y="765000"/>
            <a:ext cx="2808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0"/>
            <a:r>
              <a:rPr lang="ko-KR" altLang="en-US" sz="1600" b="1" dirty="0"/>
              <a:t>창업아이템의 사업화 전략</a:t>
            </a:r>
          </a:p>
        </p:txBody>
      </p:sp>
      <p:sp>
        <p:nvSpPr>
          <p:cNvPr id="7" name="TextBox 6"/>
          <p:cNvSpPr txBox="1"/>
          <p:nvPr/>
        </p:nvSpPr>
        <p:spPr>
          <a:xfrm rot="20949782">
            <a:off x="748826" y="2686597"/>
            <a:ext cx="750237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/>
            <a:r>
              <a:rPr lang="en-US" altLang="ko-KR" sz="2400" i="1" dirty="0" smtClean="0">
                <a:solidFill>
                  <a:srgbClr val="0070C0"/>
                </a:solidFill>
              </a:rPr>
              <a:t>What does your product/service work?</a:t>
            </a:r>
          </a:p>
          <a:p>
            <a:pPr algn="ctr" fontAlgn="base"/>
            <a:r>
              <a:rPr lang="ko-KR" altLang="en-US" sz="2400" b="1" i="1" dirty="0" smtClean="0">
                <a:solidFill>
                  <a:srgbClr val="0070C0"/>
                </a:solidFill>
              </a:rPr>
              <a:t>좀 더 자세하게 구체적으로 </a:t>
            </a:r>
            <a:r>
              <a:rPr lang="ko-KR" altLang="en-US" sz="2400" b="1" i="1" dirty="0" err="1" smtClean="0">
                <a:solidFill>
                  <a:srgbClr val="0070C0"/>
                </a:solidFill>
              </a:rPr>
              <a:t>작성바랍니다</a:t>
            </a:r>
            <a:r>
              <a:rPr lang="en-US" altLang="ko-KR" sz="2400" b="1" i="1" dirty="0" smtClean="0">
                <a:solidFill>
                  <a:srgbClr val="0070C0"/>
                </a:solidFill>
              </a:rPr>
              <a:t>.</a:t>
            </a:r>
          </a:p>
          <a:p>
            <a:pPr algn="ctr" fontAlgn="base"/>
            <a:r>
              <a:rPr lang="en-US" altLang="ko-KR" sz="2400" b="1" i="1" dirty="0" smtClean="0">
                <a:solidFill>
                  <a:srgbClr val="0070C0"/>
                </a:solidFill>
              </a:rPr>
              <a:t>&gt;&gt;</a:t>
            </a:r>
            <a:r>
              <a:rPr lang="ko-KR" altLang="en-US" sz="2400" b="1" i="1" dirty="0" smtClean="0">
                <a:solidFill>
                  <a:srgbClr val="0070C0"/>
                </a:solidFill>
              </a:rPr>
              <a:t>제품의 경우는 </a:t>
            </a:r>
            <a:r>
              <a:rPr lang="ko-KR" altLang="en-US" sz="2400" b="1" i="1" dirty="0" err="1" smtClean="0">
                <a:solidFill>
                  <a:srgbClr val="0070C0"/>
                </a:solidFill>
              </a:rPr>
              <a:t>제품이미지</a:t>
            </a:r>
            <a:r>
              <a:rPr lang="ko-KR" altLang="en-US" sz="2400" b="1" i="1" dirty="0" smtClean="0">
                <a:solidFill>
                  <a:srgbClr val="0070C0"/>
                </a:solidFill>
              </a:rPr>
              <a:t> </a:t>
            </a:r>
            <a:r>
              <a:rPr lang="en-US" altLang="ko-KR" sz="2400" b="1" i="1" dirty="0" smtClean="0">
                <a:solidFill>
                  <a:srgbClr val="0070C0"/>
                </a:solidFill>
              </a:rPr>
              <a:t>/ </a:t>
            </a:r>
            <a:r>
              <a:rPr lang="ko-KR" altLang="en-US" sz="2400" b="1" i="1" dirty="0" smtClean="0">
                <a:solidFill>
                  <a:srgbClr val="0070C0"/>
                </a:solidFill>
              </a:rPr>
              <a:t>서비스는 진행과정 소개</a:t>
            </a:r>
            <a:endParaRPr lang="ko-KR" altLang="en-US" sz="2400" b="1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443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/>
          <p:cNvCxnSpPr/>
          <p:nvPr/>
        </p:nvCxnSpPr>
        <p:spPr>
          <a:xfrm>
            <a:off x="180000" y="622774"/>
            <a:ext cx="8640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80000" y="179668"/>
            <a:ext cx="55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latin typeface="+mn-ea"/>
              </a:rPr>
              <a:t>3. </a:t>
            </a:r>
            <a:r>
              <a:rPr lang="ko-KR" altLang="en-US" b="1" dirty="0" err="1" smtClean="0">
                <a:latin typeface="+mn-ea"/>
              </a:rPr>
              <a:t>혁신성</a:t>
            </a:r>
            <a:r>
              <a:rPr lang="en-US" altLang="ko-KR" b="1" dirty="0" smtClean="0">
                <a:latin typeface="+mn-ea"/>
              </a:rPr>
              <a:t>/</a:t>
            </a:r>
            <a:r>
              <a:rPr lang="ko-KR" altLang="en-US" b="1" dirty="0" smtClean="0">
                <a:latin typeface="+mn-ea"/>
              </a:rPr>
              <a:t>차별성</a:t>
            </a:r>
            <a:r>
              <a:rPr lang="en-US" altLang="ko-KR" b="1" dirty="0" smtClean="0">
                <a:latin typeface="+mn-ea"/>
              </a:rPr>
              <a:t>(</a:t>
            </a:r>
            <a:r>
              <a:rPr lang="en-US" altLang="ko-KR" b="1" dirty="0">
                <a:latin typeface="+mn-ea"/>
              </a:rPr>
              <a:t>Product </a:t>
            </a:r>
            <a:r>
              <a:rPr lang="en-US" altLang="ko-KR" b="1" dirty="0" smtClean="0">
                <a:latin typeface="+mn-ea"/>
              </a:rPr>
              <a:t>Leadership)</a:t>
            </a:r>
            <a:endParaRPr lang="ko-KR" altLang="en-US" b="1" dirty="0"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 rot="20949782">
            <a:off x="1871313" y="3055929"/>
            <a:ext cx="52574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sz="2400" i="1" dirty="0" smtClean="0">
                <a:solidFill>
                  <a:srgbClr val="0070C0"/>
                </a:solidFill>
              </a:rPr>
              <a:t>What is your product/service distinctive?</a:t>
            </a:r>
            <a:endParaRPr lang="ko-KR" altLang="en-US" sz="2400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1776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/>
          <p:cNvCxnSpPr/>
          <p:nvPr/>
        </p:nvCxnSpPr>
        <p:spPr>
          <a:xfrm>
            <a:off x="180000" y="622774"/>
            <a:ext cx="8640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80000" y="179668"/>
            <a:ext cx="280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latin typeface="+mn-ea"/>
              </a:rPr>
              <a:t>4. </a:t>
            </a:r>
            <a:r>
              <a:rPr lang="ko-KR" altLang="en-US" b="1" dirty="0" smtClean="0">
                <a:latin typeface="+mn-ea"/>
              </a:rPr>
              <a:t>시장성</a:t>
            </a:r>
            <a:r>
              <a:rPr lang="en-US" altLang="ko-KR" b="1" dirty="0" smtClean="0">
                <a:latin typeface="+mn-ea"/>
              </a:rPr>
              <a:t>(Market Size)</a:t>
            </a:r>
            <a:endParaRPr lang="ko-KR" altLang="en-US" b="1" dirty="0"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 rot="20949782">
            <a:off x="2180569" y="3055929"/>
            <a:ext cx="46388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sz="2400" i="1" dirty="0" smtClean="0">
                <a:solidFill>
                  <a:srgbClr val="0070C0"/>
                </a:solidFill>
              </a:rPr>
              <a:t>Your market size, Market Trend, etc.</a:t>
            </a:r>
            <a:endParaRPr lang="ko-KR" altLang="en-US" sz="2400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1128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/>
          <p:cNvCxnSpPr/>
          <p:nvPr/>
        </p:nvCxnSpPr>
        <p:spPr>
          <a:xfrm>
            <a:off x="180000" y="622774"/>
            <a:ext cx="8640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80000" y="179668"/>
            <a:ext cx="48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latin typeface="+mn-ea"/>
              </a:rPr>
              <a:t>5. </a:t>
            </a:r>
            <a:r>
              <a:rPr lang="ko-KR" altLang="en-US" b="1" dirty="0" smtClean="0">
                <a:latin typeface="+mn-ea"/>
              </a:rPr>
              <a:t>사업모델 </a:t>
            </a:r>
            <a:r>
              <a:rPr lang="en-US" altLang="ko-KR" b="1" dirty="0" smtClean="0">
                <a:latin typeface="+mn-ea"/>
              </a:rPr>
              <a:t>(Business Model)</a:t>
            </a:r>
            <a:endParaRPr lang="ko-KR" altLang="en-US" b="1" dirty="0"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 rot="20949782">
            <a:off x="2605215" y="3055929"/>
            <a:ext cx="37896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sz="2400" i="1" dirty="0" smtClean="0">
                <a:solidFill>
                  <a:srgbClr val="0070C0"/>
                </a:solidFill>
              </a:rPr>
              <a:t>How are you making money?</a:t>
            </a:r>
            <a:endParaRPr lang="ko-KR" altLang="en-US" sz="2400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7290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/>
          <p:cNvCxnSpPr/>
          <p:nvPr/>
        </p:nvCxnSpPr>
        <p:spPr>
          <a:xfrm>
            <a:off x="180000" y="622774"/>
            <a:ext cx="8640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80000" y="179668"/>
            <a:ext cx="48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latin typeface="+mn-ea"/>
              </a:rPr>
              <a:t>6. </a:t>
            </a:r>
            <a:r>
              <a:rPr lang="ko-KR" altLang="en-US" b="1" dirty="0" err="1" smtClean="0">
                <a:latin typeface="+mn-ea"/>
              </a:rPr>
              <a:t>향후전략</a:t>
            </a:r>
            <a:r>
              <a:rPr lang="ko-KR" altLang="en-US" b="1" dirty="0" smtClean="0">
                <a:latin typeface="+mn-ea"/>
              </a:rPr>
              <a:t> </a:t>
            </a:r>
            <a:r>
              <a:rPr lang="en-US" altLang="ko-KR" b="1" dirty="0" smtClean="0">
                <a:latin typeface="+mn-ea"/>
              </a:rPr>
              <a:t>(Future Strategy)</a:t>
            </a:r>
            <a:endParaRPr lang="ko-KR" altLang="en-US" b="1" dirty="0"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 rot="20949782">
            <a:off x="3340162" y="3055929"/>
            <a:ext cx="23197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sz="2400" i="1" dirty="0" smtClean="0">
                <a:solidFill>
                  <a:srgbClr val="0070C0"/>
                </a:solidFill>
              </a:rPr>
              <a:t>After 5years plan</a:t>
            </a:r>
            <a:endParaRPr lang="ko-KR" altLang="en-US" sz="2400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630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/>
          <p:cNvCxnSpPr/>
          <p:nvPr/>
        </p:nvCxnSpPr>
        <p:spPr>
          <a:xfrm>
            <a:off x="180000" y="622774"/>
            <a:ext cx="8640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80000" y="179668"/>
            <a:ext cx="828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latin typeface="+mn-ea"/>
              </a:rPr>
              <a:t>7. </a:t>
            </a:r>
            <a:r>
              <a:rPr lang="ko-KR" altLang="en-US" b="1" dirty="0" err="1" smtClean="0">
                <a:latin typeface="+mn-ea"/>
              </a:rPr>
              <a:t>프로토타입</a:t>
            </a:r>
            <a:r>
              <a:rPr lang="ko-KR" altLang="en-US" b="1" dirty="0" smtClean="0">
                <a:latin typeface="+mn-ea"/>
              </a:rPr>
              <a:t> 사용계획 </a:t>
            </a:r>
            <a:r>
              <a:rPr lang="en-US" altLang="ko-KR" b="1" dirty="0" smtClean="0">
                <a:latin typeface="+mn-ea"/>
              </a:rPr>
              <a:t>(Proto-type Plan)</a:t>
            </a:r>
            <a:endParaRPr lang="ko-KR" altLang="en-US" b="1" dirty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0000" y="768543"/>
            <a:ext cx="2808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base" latinLnBrk="0">
              <a:buFont typeface="Arial" panose="020B0604020202020204" pitchFamily="34" charset="0"/>
              <a:buChar char="•"/>
            </a:pPr>
            <a:r>
              <a:rPr lang="ko-KR" altLang="en-US" sz="1600" b="1" dirty="0" smtClean="0"/>
              <a:t>제작비 사용계획</a:t>
            </a:r>
            <a:endParaRPr lang="ko-KR" altLang="en-US" sz="1600" b="1" dirty="0"/>
          </a:p>
        </p:txBody>
      </p:sp>
      <p:sp>
        <p:nvSpPr>
          <p:cNvPr id="8" name="TextBox 7"/>
          <p:cNvSpPr txBox="1"/>
          <p:nvPr/>
        </p:nvSpPr>
        <p:spPr>
          <a:xfrm rot="20949782">
            <a:off x="1823958" y="4585725"/>
            <a:ext cx="593053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ko-KR" altLang="en-US" b="1" i="1" dirty="0" err="1" smtClean="0">
                <a:solidFill>
                  <a:srgbClr val="0070C0"/>
                </a:solidFill>
              </a:rPr>
              <a:t>스타트업</a:t>
            </a:r>
            <a:r>
              <a:rPr lang="ko-KR" altLang="en-US" b="1" i="1" dirty="0" smtClean="0">
                <a:solidFill>
                  <a:srgbClr val="0070C0"/>
                </a:solidFill>
              </a:rPr>
              <a:t> 스쿨 </a:t>
            </a:r>
            <a:r>
              <a:rPr lang="en-US" altLang="ko-KR" b="1" i="1" dirty="0" smtClean="0">
                <a:solidFill>
                  <a:srgbClr val="0070C0"/>
                </a:solidFill>
              </a:rPr>
              <a:t>4</a:t>
            </a:r>
            <a:r>
              <a:rPr lang="ko-KR" altLang="en-US" b="1" i="1" dirty="0" smtClean="0">
                <a:solidFill>
                  <a:srgbClr val="0070C0"/>
                </a:solidFill>
              </a:rPr>
              <a:t>기 합격자는 시제품제작비</a:t>
            </a:r>
            <a:endParaRPr lang="en-US" altLang="ko-KR" b="1" i="1" dirty="0" smtClean="0">
              <a:solidFill>
                <a:srgbClr val="0070C0"/>
              </a:solidFill>
            </a:endParaRPr>
          </a:p>
          <a:p>
            <a:pPr fontAlgn="base"/>
            <a:r>
              <a:rPr lang="en-US" altLang="ko-KR" b="1" i="1" dirty="0" smtClean="0">
                <a:solidFill>
                  <a:srgbClr val="0070C0"/>
                </a:solidFill>
              </a:rPr>
              <a:t>30</a:t>
            </a:r>
            <a:r>
              <a:rPr lang="ko-KR" altLang="en-US" b="1" i="1" dirty="0" smtClean="0">
                <a:solidFill>
                  <a:srgbClr val="0070C0"/>
                </a:solidFill>
              </a:rPr>
              <a:t>만원으로 </a:t>
            </a:r>
            <a:r>
              <a:rPr lang="en-US" altLang="ko-KR" b="1" i="1" dirty="0" smtClean="0">
                <a:solidFill>
                  <a:srgbClr val="0070C0"/>
                </a:solidFill>
              </a:rPr>
              <a:t>6</a:t>
            </a:r>
            <a:r>
              <a:rPr lang="ko-KR" altLang="en-US" b="1" i="1" dirty="0" err="1" smtClean="0">
                <a:solidFill>
                  <a:srgbClr val="0070C0"/>
                </a:solidFill>
              </a:rPr>
              <a:t>주동안</a:t>
            </a:r>
            <a:r>
              <a:rPr lang="ko-KR" altLang="en-US" b="1" i="1" dirty="0" smtClean="0">
                <a:solidFill>
                  <a:srgbClr val="0070C0"/>
                </a:solidFill>
              </a:rPr>
              <a:t> 진행할 수 있는 지원을 하게 됩니다</a:t>
            </a:r>
            <a:r>
              <a:rPr lang="en-US" altLang="ko-KR" b="1" i="1" dirty="0" smtClean="0">
                <a:solidFill>
                  <a:srgbClr val="0070C0"/>
                </a:solidFill>
              </a:rPr>
              <a:t>.</a:t>
            </a:r>
          </a:p>
          <a:p>
            <a:pPr fontAlgn="base"/>
            <a:r>
              <a:rPr lang="ko-KR" altLang="en-US" b="1" i="1" dirty="0" smtClean="0">
                <a:solidFill>
                  <a:srgbClr val="0070C0"/>
                </a:solidFill>
              </a:rPr>
              <a:t>초기 소액자금을 어떻게 시제품</a:t>
            </a:r>
            <a:r>
              <a:rPr lang="en-US" altLang="ko-KR" b="1" i="1" dirty="0" smtClean="0">
                <a:solidFill>
                  <a:srgbClr val="0070C0"/>
                </a:solidFill>
              </a:rPr>
              <a:t>(Proto type)</a:t>
            </a:r>
            <a:r>
              <a:rPr lang="ko-KR" altLang="en-US" b="1" i="1" dirty="0" smtClean="0">
                <a:solidFill>
                  <a:srgbClr val="0070C0"/>
                </a:solidFill>
              </a:rPr>
              <a:t>을 제작하고자</a:t>
            </a:r>
            <a:endParaRPr lang="en-US" altLang="ko-KR" b="1" i="1" dirty="0" smtClean="0">
              <a:solidFill>
                <a:srgbClr val="0070C0"/>
              </a:solidFill>
            </a:endParaRPr>
          </a:p>
          <a:p>
            <a:pPr fontAlgn="base"/>
            <a:r>
              <a:rPr lang="ko-KR" altLang="en-US" b="1" i="1" dirty="0" smtClean="0">
                <a:solidFill>
                  <a:srgbClr val="0070C0"/>
                </a:solidFill>
              </a:rPr>
              <a:t>하는지  간략하게 사용계획 작성해주세요</a:t>
            </a:r>
            <a:endParaRPr lang="en-US" altLang="ko-KR" b="1" i="1" dirty="0" smtClean="0">
              <a:solidFill>
                <a:srgbClr val="0070C0"/>
              </a:solidFill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4609997"/>
              </p:ext>
            </p:extLst>
          </p:nvPr>
        </p:nvGraphicFramePr>
        <p:xfrm>
          <a:off x="612000" y="1591419"/>
          <a:ext cx="7409025" cy="2336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1329696907"/>
                    </a:ext>
                  </a:extLst>
                </a:gridCol>
                <a:gridCol w="4579350">
                  <a:extLst>
                    <a:ext uri="{9D8B030D-6E8A-4147-A177-3AD203B41FA5}">
                      <a16:colId xmlns:a16="http://schemas.microsoft.com/office/drawing/2014/main" val="2266595630"/>
                    </a:ext>
                  </a:extLst>
                </a:gridCol>
                <a:gridCol w="2469675">
                  <a:extLst>
                    <a:ext uri="{9D8B030D-6E8A-4147-A177-3AD203B41FA5}">
                      <a16:colId xmlns:a16="http://schemas.microsoft.com/office/drawing/2014/main" val="52282391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/>
                        <a:t>비목</a:t>
                      </a:r>
                      <a:endParaRPr lang="ko-KR" alt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err="1" smtClean="0"/>
                        <a:t>예상사용비</a:t>
                      </a:r>
                      <a:endParaRPr lang="ko-KR" altLang="en-US" sz="1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96681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1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재료비 </a:t>
                      </a:r>
                      <a:r>
                        <a:rPr lang="en-US" altLang="ko-KR" sz="110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DMD</a:t>
                      </a:r>
                      <a:r>
                        <a:rPr lang="ko-KR" altLang="en-US" sz="110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소켓 구입</a:t>
                      </a:r>
                      <a:r>
                        <a:rPr lang="en-US" altLang="ko-KR" sz="110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(00</a:t>
                      </a:r>
                      <a:r>
                        <a:rPr lang="ko-KR" altLang="en-US" sz="110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</a:t>
                      </a:r>
                      <a:r>
                        <a:rPr lang="en-US" altLang="ko-KR" sz="110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×0000</a:t>
                      </a:r>
                      <a:r>
                        <a:rPr lang="ko-KR" altLang="en-US" sz="110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원</a:t>
                      </a:r>
                      <a:r>
                        <a:rPr lang="en-US" altLang="ko-KR" sz="110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100" i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latinLnBrk="1"/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100,000</a:t>
                      </a:r>
                      <a:endParaRPr lang="ko-KR" altLang="en-US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28438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3D</a:t>
                      </a:r>
                      <a:r>
                        <a:rPr lang="ko-KR" altLang="en-US" sz="110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프린터 필라멘트 재료비</a:t>
                      </a:r>
                    </a:p>
                    <a:p>
                      <a:pPr algn="ctr" latinLnBrk="1"/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200,000</a:t>
                      </a:r>
                      <a:endParaRPr lang="ko-KR" altLang="en-US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26252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3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24992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4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3184227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/>
                        <a:t>합 계</a:t>
                      </a:r>
                      <a:endParaRPr lang="ko-KR" altLang="en-US" sz="11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300,000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4739748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68000" y="3933000"/>
            <a:ext cx="3528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0"/>
            <a:r>
              <a:rPr lang="en-US" altLang="ko-KR" sz="1200" dirty="0" smtClean="0"/>
              <a:t>* </a:t>
            </a:r>
            <a:r>
              <a:rPr lang="ko-KR" altLang="en-US" sz="1200" dirty="0" smtClean="0"/>
              <a:t>사용계획안과 차후 사용내역은 변경될 수 있음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3770343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/>
          <p:cNvCxnSpPr/>
          <p:nvPr/>
        </p:nvCxnSpPr>
        <p:spPr>
          <a:xfrm>
            <a:off x="180000" y="622774"/>
            <a:ext cx="8640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80000" y="179668"/>
            <a:ext cx="669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latin typeface="+mn-ea"/>
              </a:rPr>
              <a:t>8. </a:t>
            </a:r>
            <a:r>
              <a:rPr lang="ko-KR" altLang="en-US" b="1" dirty="0" err="1" smtClean="0">
                <a:latin typeface="+mn-ea"/>
              </a:rPr>
              <a:t>스타트업</a:t>
            </a:r>
            <a:r>
              <a:rPr lang="ko-KR" altLang="en-US" b="1" dirty="0" smtClean="0">
                <a:latin typeface="+mn-ea"/>
              </a:rPr>
              <a:t> 스쿨 </a:t>
            </a:r>
            <a:r>
              <a:rPr lang="en-US" altLang="ko-KR" b="1" dirty="0" smtClean="0">
                <a:latin typeface="+mn-ea"/>
              </a:rPr>
              <a:t>4</a:t>
            </a:r>
            <a:r>
              <a:rPr lang="ko-KR" altLang="en-US" b="1" dirty="0" smtClean="0">
                <a:latin typeface="+mn-ea"/>
              </a:rPr>
              <a:t>기 지원동기 </a:t>
            </a:r>
            <a:r>
              <a:rPr lang="en-US" altLang="ko-KR" b="1" dirty="0" smtClean="0">
                <a:latin typeface="+mn-ea"/>
              </a:rPr>
              <a:t>(Why Startup School?!)</a:t>
            </a:r>
            <a:endParaRPr lang="ko-KR" altLang="en-US" b="1" dirty="0"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 rot="20949782">
            <a:off x="1281098" y="2870752"/>
            <a:ext cx="63948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sz="2400" i="1" dirty="0">
                <a:solidFill>
                  <a:srgbClr val="0070C0"/>
                </a:solidFill>
              </a:rPr>
              <a:t>Why did you apply this program</a:t>
            </a:r>
            <a:r>
              <a:rPr lang="en-US" altLang="ko-KR" sz="2400" i="1" dirty="0" smtClean="0">
                <a:solidFill>
                  <a:srgbClr val="0070C0"/>
                </a:solidFill>
              </a:rPr>
              <a:t>?</a:t>
            </a:r>
          </a:p>
          <a:p>
            <a:pPr fontAlgn="base"/>
            <a:r>
              <a:rPr lang="en-US" altLang="ko-KR" sz="2400" i="1" dirty="0" smtClean="0">
                <a:solidFill>
                  <a:srgbClr val="0070C0"/>
                </a:solidFill>
              </a:rPr>
              <a:t>What do you expect to learn from Startup School?</a:t>
            </a:r>
          </a:p>
        </p:txBody>
      </p:sp>
    </p:spTree>
    <p:extLst>
      <p:ext uri="{BB962C8B-B14F-4D97-AF65-F5344CB8AC3E}">
        <p14:creationId xmlns:p14="http://schemas.microsoft.com/office/powerpoint/2010/main" val="65455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2"/>
          <p:cNvSpPr txBox="1">
            <a:spLocks/>
          </p:cNvSpPr>
          <p:nvPr/>
        </p:nvSpPr>
        <p:spPr>
          <a:xfrm>
            <a:off x="192280" y="1593511"/>
            <a:ext cx="8622280" cy="1912833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lang="de-DE" sz="2400" b="1" kern="1200" baseline="0" dirty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endParaRPr lang="ko-KR" altLang="en-US" dirty="0">
              <a:latin typeface="+mj-ea"/>
              <a:ea typeface="+mj-ea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3699131"/>
              </p:ext>
            </p:extLst>
          </p:nvPr>
        </p:nvGraphicFramePr>
        <p:xfrm>
          <a:off x="0" y="1593511"/>
          <a:ext cx="9144001" cy="1670050"/>
        </p:xfrm>
        <a:graphic>
          <a:graphicData uri="http://schemas.openxmlformats.org/drawingml/2006/table">
            <a:tbl>
              <a:tblPr/>
              <a:tblGrid>
                <a:gridCol w="4038903">
                  <a:extLst>
                    <a:ext uri="{9D8B030D-6E8A-4147-A177-3AD203B41FA5}">
                      <a16:colId xmlns:a16="http://schemas.microsoft.com/office/drawing/2014/main" val="3516965254"/>
                    </a:ext>
                  </a:extLst>
                </a:gridCol>
                <a:gridCol w="490191">
                  <a:extLst>
                    <a:ext uri="{9D8B030D-6E8A-4147-A177-3AD203B41FA5}">
                      <a16:colId xmlns:a16="http://schemas.microsoft.com/office/drawing/2014/main" val="1217789108"/>
                    </a:ext>
                  </a:extLst>
                </a:gridCol>
                <a:gridCol w="576004">
                  <a:extLst>
                    <a:ext uri="{9D8B030D-6E8A-4147-A177-3AD203B41FA5}">
                      <a16:colId xmlns:a16="http://schemas.microsoft.com/office/drawing/2014/main" val="929835982"/>
                    </a:ext>
                  </a:extLst>
                </a:gridCol>
                <a:gridCol w="4038903">
                  <a:extLst>
                    <a:ext uri="{9D8B030D-6E8A-4147-A177-3AD203B41FA5}">
                      <a16:colId xmlns:a16="http://schemas.microsoft.com/office/drawing/2014/main" val="2982781841"/>
                    </a:ext>
                  </a:extLst>
                </a:gridCol>
              </a:tblGrid>
              <a:tr h="7391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1411269"/>
                  </a:ext>
                </a:extLst>
              </a:tr>
              <a:tr h="1452118">
                <a:tc gridSpan="4">
                  <a:txBody>
                    <a:bodyPr/>
                    <a:lstStyle/>
                    <a:p>
                      <a:pPr algn="ctr"/>
                      <a:r>
                        <a:rPr lang="en-US" altLang="ko-KR" sz="4400" kern="0" spc="-50" dirty="0" smtClean="0">
                          <a:solidFill>
                            <a:schemeClr val="bg1"/>
                          </a:solidFill>
                          <a:effectLst/>
                          <a:latin typeface="HY헤드라인M" panose="02030600000101010101" pitchFamily="18" charset="-127"/>
                        </a:rPr>
                        <a:t> Q &amp; A</a:t>
                      </a:r>
                      <a:endParaRPr lang="ko-KR" altLang="en-US" sz="4400" kern="0" spc="-50" dirty="0">
                        <a:solidFill>
                          <a:schemeClr val="bg1"/>
                        </a:solidFill>
                        <a:effectLst/>
                        <a:latin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4092449"/>
                  </a:ext>
                </a:extLst>
              </a:tr>
              <a:tr h="73914"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75445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338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50000"/>
          </a:schemeClr>
        </a:solidFill>
        <a:ln w="6350">
          <a:solidFill>
            <a:schemeClr val="bg1">
              <a:lumMod val="50000"/>
            </a:schemeClr>
          </a:solidFill>
        </a:ln>
      </a:spPr>
      <a:bodyPr rtlCol="0" anchor="ctr"/>
      <a:lstStyle>
        <a:defPPr algn="ctr">
          <a:defRPr sz="1200" dirty="0" smtClean="0">
            <a:solidFill>
              <a:schemeClr val="bg1"/>
            </a:solidFill>
            <a:latin typeface="+mn-ea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4897</TotalTime>
  <Words>679</Words>
  <Application>Microsoft Office PowerPoint</Application>
  <PresentationFormat>화면 슬라이드 쇼(4:3)</PresentationFormat>
  <Paragraphs>111</Paragraphs>
  <Slides>12</Slides>
  <Notes>0</Notes>
  <HiddenSlides>0</HiddenSlides>
  <MMClips>0</MMClips>
  <ScaleCrop>false</ScaleCrop>
  <HeadingPairs>
    <vt:vector size="8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20" baseType="lpstr">
      <vt:lpstr>HY헤드라인M</vt:lpstr>
      <vt:lpstr>맑은 고딕</vt:lpstr>
      <vt:lpstr>함초롬바탕</vt:lpstr>
      <vt:lpstr>Arial</vt:lpstr>
      <vt:lpstr>Calibri</vt:lpstr>
      <vt:lpstr>Calibri Light</vt:lpstr>
      <vt:lpstr>Office 테마</vt:lpstr>
      <vt:lpstr>think-cell Slide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LG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교육용 18</dc:creator>
  <cp:lastModifiedBy>comse</cp:lastModifiedBy>
  <cp:revision>199</cp:revision>
  <cp:lastPrinted>2018-09-11T09:18:36Z</cp:lastPrinted>
  <dcterms:created xsi:type="dcterms:W3CDTF">2018-05-28T02:53:19Z</dcterms:created>
  <dcterms:modified xsi:type="dcterms:W3CDTF">2018-09-11T10:25:00Z</dcterms:modified>
</cp:coreProperties>
</file>